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357" r:id="rId2"/>
    <p:sldId id="358" r:id="rId3"/>
    <p:sldId id="352" r:id="rId4"/>
    <p:sldId id="354" r:id="rId5"/>
    <p:sldId id="355" r:id="rId6"/>
    <p:sldId id="356" r:id="rId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25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4232" autoAdjust="0"/>
    <p:restoredTop sz="59317" autoAdjust="0"/>
  </p:normalViewPr>
  <p:slideViewPr>
    <p:cSldViewPr snapToGrid="0">
      <p:cViewPr>
        <p:scale>
          <a:sx n="10" d="100"/>
          <a:sy n="10" d="100"/>
        </p:scale>
        <p:origin x="3965" y="946"/>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636DB9-D7BC-4BC8-931A-8431A3BC54B2}" type="datetimeFigureOut">
              <a:rPr lang="fr-FR" smtClean="0"/>
              <a:t>31/03/2025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E4481B-F251-4A47-AA63-5F5748409BCE}" type="slidenum">
              <a:rPr lang="fr-FR" smtClean="0"/>
              <a:t>‹N°›</a:t>
            </a:fld>
            <a:endParaRPr lang="fr-FR"/>
          </a:p>
        </p:txBody>
      </p:sp>
    </p:spTree>
    <p:extLst>
      <p:ext uri="{BB962C8B-B14F-4D97-AF65-F5344CB8AC3E}">
        <p14:creationId xmlns:p14="http://schemas.microsoft.com/office/powerpoint/2010/main" val="2289032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DV 0300</a:t>
            </a:r>
            <a:r>
              <a:rPr lang="fr-FR" baseline="0" dirty="0" smtClean="0"/>
              <a:t> &gt;  2001</a:t>
            </a:r>
            <a:endParaRPr lang="fr-FR" dirty="0"/>
          </a:p>
        </p:txBody>
      </p:sp>
      <p:sp>
        <p:nvSpPr>
          <p:cNvPr id="4" name="Espace réservé du numéro de diapositive 3"/>
          <p:cNvSpPr>
            <a:spLocks noGrp="1"/>
          </p:cNvSpPr>
          <p:nvPr>
            <p:ph type="sldNum" sz="quarter" idx="10"/>
          </p:nvPr>
        </p:nvSpPr>
        <p:spPr/>
        <p:txBody>
          <a:bodyPr/>
          <a:lstStyle/>
          <a:p>
            <a:fld id="{C5E4481B-F251-4A47-AA63-5F5748409BCE}" type="slidenum">
              <a:rPr lang="fr-FR" smtClean="0"/>
              <a:t>2</a:t>
            </a:fld>
            <a:endParaRPr lang="fr-FR"/>
          </a:p>
        </p:txBody>
      </p:sp>
    </p:spTree>
    <p:extLst>
      <p:ext uri="{BB962C8B-B14F-4D97-AF65-F5344CB8AC3E}">
        <p14:creationId xmlns:p14="http://schemas.microsoft.com/office/powerpoint/2010/main" val="1404608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DV 0300</a:t>
            </a:r>
            <a:r>
              <a:rPr lang="fr-FR" baseline="0" dirty="0" smtClean="0"/>
              <a:t> &gt;  2001</a:t>
            </a:r>
            <a:endParaRPr lang="fr-FR" dirty="0"/>
          </a:p>
        </p:txBody>
      </p:sp>
      <p:sp>
        <p:nvSpPr>
          <p:cNvPr id="4" name="Espace réservé du numéro de diapositive 3"/>
          <p:cNvSpPr>
            <a:spLocks noGrp="1"/>
          </p:cNvSpPr>
          <p:nvPr>
            <p:ph type="sldNum" sz="quarter" idx="10"/>
          </p:nvPr>
        </p:nvSpPr>
        <p:spPr/>
        <p:txBody>
          <a:bodyPr/>
          <a:lstStyle/>
          <a:p>
            <a:fld id="{C5E4481B-F251-4A47-AA63-5F5748409BCE}" type="slidenum">
              <a:rPr lang="fr-FR" smtClean="0"/>
              <a:t>3</a:t>
            </a:fld>
            <a:endParaRPr lang="fr-FR"/>
          </a:p>
        </p:txBody>
      </p:sp>
    </p:spTree>
    <p:extLst>
      <p:ext uri="{BB962C8B-B14F-4D97-AF65-F5344CB8AC3E}">
        <p14:creationId xmlns:p14="http://schemas.microsoft.com/office/powerpoint/2010/main" val="1761769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Modernisation graphisme, actualisation de certains messages, développement de ressources complémentaires concernant le rachis (lombaire, et cervical)</a:t>
            </a:r>
            <a:endParaRPr lang="fr-FR" dirty="0"/>
          </a:p>
        </p:txBody>
      </p:sp>
      <p:sp>
        <p:nvSpPr>
          <p:cNvPr id="4" name="Espace réservé du numéro de diapositive 3"/>
          <p:cNvSpPr>
            <a:spLocks noGrp="1"/>
          </p:cNvSpPr>
          <p:nvPr>
            <p:ph type="sldNum" sz="quarter" idx="10"/>
          </p:nvPr>
        </p:nvSpPr>
        <p:spPr/>
        <p:txBody>
          <a:bodyPr/>
          <a:lstStyle/>
          <a:p>
            <a:fld id="{C5E4481B-F251-4A47-AA63-5F5748409BCE}" type="slidenum">
              <a:rPr lang="fr-FR" smtClean="0"/>
              <a:t>4</a:t>
            </a:fld>
            <a:endParaRPr lang="fr-FR"/>
          </a:p>
        </p:txBody>
      </p:sp>
    </p:spTree>
    <p:extLst>
      <p:ext uri="{BB962C8B-B14F-4D97-AF65-F5344CB8AC3E}">
        <p14:creationId xmlns:p14="http://schemas.microsoft.com/office/powerpoint/2010/main" val="4199142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5E4481B-F251-4A47-AA63-5F5748409BCE}" type="slidenum">
              <a:rPr lang="fr-FR" smtClean="0"/>
              <a:t>5</a:t>
            </a:fld>
            <a:endParaRPr lang="fr-FR"/>
          </a:p>
        </p:txBody>
      </p:sp>
    </p:spTree>
    <p:extLst>
      <p:ext uri="{BB962C8B-B14F-4D97-AF65-F5344CB8AC3E}">
        <p14:creationId xmlns:p14="http://schemas.microsoft.com/office/powerpoint/2010/main" val="3643980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Diversité : l’idée étant d’amener</a:t>
            </a:r>
            <a:r>
              <a:rPr lang="fr-FR" baseline="0" dirty="0" smtClean="0"/>
              <a:t> les stagiaires à repérer que l’opérateur ne procède pas toujours de la même manière, au regard de la variabilité et des aléas avec lesquels il doit composer, et que analyser une situation de travail nécessite de rester suffisamment longtemps auprès de l’opérateur pour appréhender cette diversité (pas d’analyse one </a:t>
            </a:r>
            <a:r>
              <a:rPr lang="fr-FR" baseline="0" dirty="0" err="1" smtClean="0"/>
              <a:t>shot</a:t>
            </a:r>
            <a:r>
              <a:rPr lang="fr-FR" baseline="0" dirty="0" smtClean="0"/>
              <a:t> en 20mn)</a:t>
            </a:r>
            <a:endParaRPr lang="fr-FR" dirty="0"/>
          </a:p>
        </p:txBody>
      </p:sp>
      <p:sp>
        <p:nvSpPr>
          <p:cNvPr id="4" name="Espace réservé du numéro de diapositive 3"/>
          <p:cNvSpPr>
            <a:spLocks noGrp="1"/>
          </p:cNvSpPr>
          <p:nvPr>
            <p:ph type="sldNum" sz="quarter" idx="10"/>
          </p:nvPr>
        </p:nvSpPr>
        <p:spPr/>
        <p:txBody>
          <a:bodyPr/>
          <a:lstStyle/>
          <a:p>
            <a:fld id="{C5E4481B-F251-4A47-AA63-5F5748409BCE}" type="slidenum">
              <a:rPr lang="fr-FR" smtClean="0"/>
              <a:t>6</a:t>
            </a:fld>
            <a:endParaRPr lang="fr-FR"/>
          </a:p>
        </p:txBody>
      </p:sp>
    </p:spTree>
    <p:extLst>
      <p:ext uri="{BB962C8B-B14F-4D97-AF65-F5344CB8AC3E}">
        <p14:creationId xmlns:p14="http://schemas.microsoft.com/office/powerpoint/2010/main" val="3053802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B886AD46-68FD-4597-ACC1-3FC3F5ABB485}" type="datetimeFigureOut">
              <a:rPr lang="fr-FR" smtClean="0"/>
              <a:t>31/03/2025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CDCD1CE-A654-4A64-A4EA-B692979E254C}" type="slidenum">
              <a:rPr lang="fr-FR" smtClean="0"/>
              <a:t>‹N°›</a:t>
            </a:fld>
            <a:endParaRPr lang="fr-FR"/>
          </a:p>
        </p:txBody>
      </p:sp>
    </p:spTree>
    <p:extLst>
      <p:ext uri="{BB962C8B-B14F-4D97-AF65-F5344CB8AC3E}">
        <p14:creationId xmlns:p14="http://schemas.microsoft.com/office/powerpoint/2010/main" val="1365273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886AD46-68FD-4597-ACC1-3FC3F5ABB485}" type="datetimeFigureOut">
              <a:rPr lang="fr-FR" smtClean="0"/>
              <a:t>31/03/2025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CDCD1CE-A654-4A64-A4EA-B692979E254C}" type="slidenum">
              <a:rPr lang="fr-FR" smtClean="0"/>
              <a:t>‹N°›</a:t>
            </a:fld>
            <a:endParaRPr lang="fr-FR"/>
          </a:p>
        </p:txBody>
      </p:sp>
    </p:spTree>
    <p:extLst>
      <p:ext uri="{BB962C8B-B14F-4D97-AF65-F5344CB8AC3E}">
        <p14:creationId xmlns:p14="http://schemas.microsoft.com/office/powerpoint/2010/main" val="2581471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886AD46-68FD-4597-ACC1-3FC3F5ABB485}" type="datetimeFigureOut">
              <a:rPr lang="fr-FR" smtClean="0"/>
              <a:t>31/03/2025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CDCD1CE-A654-4A64-A4EA-B692979E254C}" type="slidenum">
              <a:rPr lang="fr-FR" smtClean="0"/>
              <a:t>‹N°›</a:t>
            </a:fld>
            <a:endParaRPr lang="fr-FR"/>
          </a:p>
        </p:txBody>
      </p:sp>
    </p:spTree>
    <p:extLst>
      <p:ext uri="{BB962C8B-B14F-4D97-AF65-F5344CB8AC3E}">
        <p14:creationId xmlns:p14="http://schemas.microsoft.com/office/powerpoint/2010/main" val="17409009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uite Chapitre 1 / Contenu">
    <p:bg>
      <p:bgPr>
        <a:solidFill>
          <a:schemeClr val="bg1"/>
        </a:solidFill>
        <a:effectLst/>
      </p:bgPr>
    </p:bg>
    <p:spTree>
      <p:nvGrpSpPr>
        <p:cNvPr id="1" name=""/>
        <p:cNvGrpSpPr/>
        <p:nvPr/>
      </p:nvGrpSpPr>
      <p:grpSpPr>
        <a:xfrm>
          <a:off x="0" y="0"/>
          <a:ext cx="0" cy="0"/>
          <a:chOff x="0" y="0"/>
          <a:chExt cx="0" cy="0"/>
        </a:xfrm>
      </p:grpSpPr>
      <p:pic>
        <p:nvPicPr>
          <p:cNvPr id="22" name="Imag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userDrawn="1"/>
        </p:nvSpPr>
        <p:spPr>
          <a:xfrm>
            <a:off x="0" y="1"/>
            <a:ext cx="1519725" cy="6875218"/>
          </a:xfrm>
          <a:custGeom>
            <a:avLst/>
            <a:gdLst>
              <a:gd name="connsiteX0" fmla="*/ 0 w 2045110"/>
              <a:gd name="connsiteY0" fmla="*/ 0 h 6858000"/>
              <a:gd name="connsiteX1" fmla="*/ 2045110 w 2045110"/>
              <a:gd name="connsiteY1" fmla="*/ 0 h 6858000"/>
              <a:gd name="connsiteX2" fmla="*/ 2045110 w 2045110"/>
              <a:gd name="connsiteY2" fmla="*/ 6858000 h 6858000"/>
              <a:gd name="connsiteX3" fmla="*/ 0 w 2045110"/>
              <a:gd name="connsiteY3" fmla="*/ 6858000 h 6858000"/>
              <a:gd name="connsiteX4" fmla="*/ 0 w 2045110"/>
              <a:gd name="connsiteY4" fmla="*/ 0 h 6858000"/>
              <a:gd name="connsiteX0" fmla="*/ 0 w 2045110"/>
              <a:gd name="connsiteY0" fmla="*/ 0 h 6858000"/>
              <a:gd name="connsiteX1" fmla="*/ 2045110 w 2045110"/>
              <a:gd name="connsiteY1" fmla="*/ 0 h 6858000"/>
              <a:gd name="connsiteX2" fmla="*/ 176981 w 2045110"/>
              <a:gd name="connsiteY2" fmla="*/ 6818671 h 6858000"/>
              <a:gd name="connsiteX3" fmla="*/ 0 w 2045110"/>
              <a:gd name="connsiteY3" fmla="*/ 6858000 h 6858000"/>
              <a:gd name="connsiteX4" fmla="*/ 0 w 2045110"/>
              <a:gd name="connsiteY4" fmla="*/ 0 h 6858000"/>
              <a:gd name="connsiteX0" fmla="*/ 0 w 1209368"/>
              <a:gd name="connsiteY0" fmla="*/ 0 h 6858000"/>
              <a:gd name="connsiteX1" fmla="*/ 1209368 w 1209368"/>
              <a:gd name="connsiteY1" fmla="*/ 0 h 6858000"/>
              <a:gd name="connsiteX2" fmla="*/ 176981 w 1209368"/>
              <a:gd name="connsiteY2" fmla="*/ 6818671 h 6858000"/>
              <a:gd name="connsiteX3" fmla="*/ 0 w 1209368"/>
              <a:gd name="connsiteY3" fmla="*/ 6858000 h 6858000"/>
              <a:gd name="connsiteX4" fmla="*/ 0 w 1209368"/>
              <a:gd name="connsiteY4" fmla="*/ 0 h 6858000"/>
              <a:gd name="connsiteX0" fmla="*/ 0 w 1209368"/>
              <a:gd name="connsiteY0" fmla="*/ 0 h 6858000"/>
              <a:gd name="connsiteX1" fmla="*/ 1209368 w 1209368"/>
              <a:gd name="connsiteY1" fmla="*/ 0 h 6858000"/>
              <a:gd name="connsiteX2" fmla="*/ 316681 w 1209368"/>
              <a:gd name="connsiteY2" fmla="*/ 6856771 h 6858000"/>
              <a:gd name="connsiteX3" fmla="*/ 0 w 1209368"/>
              <a:gd name="connsiteY3" fmla="*/ 6858000 h 6858000"/>
              <a:gd name="connsiteX4" fmla="*/ 0 w 1209368"/>
              <a:gd name="connsiteY4" fmla="*/ 0 h 6858000"/>
              <a:gd name="connsiteX0" fmla="*/ 0 w 1520518"/>
              <a:gd name="connsiteY0" fmla="*/ 0 h 6858000"/>
              <a:gd name="connsiteX1" fmla="*/ 1520518 w 1520518"/>
              <a:gd name="connsiteY1" fmla="*/ 6350 h 6858000"/>
              <a:gd name="connsiteX2" fmla="*/ 316681 w 1520518"/>
              <a:gd name="connsiteY2" fmla="*/ 6856771 h 6858000"/>
              <a:gd name="connsiteX3" fmla="*/ 0 w 1520518"/>
              <a:gd name="connsiteY3" fmla="*/ 6858000 h 6858000"/>
              <a:gd name="connsiteX4" fmla="*/ 0 w 1520518"/>
              <a:gd name="connsiteY4" fmla="*/ 0 h 6858000"/>
              <a:gd name="connsiteX0" fmla="*/ 0 w 1539568"/>
              <a:gd name="connsiteY0" fmla="*/ 12700 h 6870700"/>
              <a:gd name="connsiteX1" fmla="*/ 1539568 w 1539568"/>
              <a:gd name="connsiteY1" fmla="*/ 0 h 6870700"/>
              <a:gd name="connsiteX2" fmla="*/ 316681 w 1539568"/>
              <a:gd name="connsiteY2" fmla="*/ 6869471 h 6870700"/>
              <a:gd name="connsiteX3" fmla="*/ 0 w 1539568"/>
              <a:gd name="connsiteY3" fmla="*/ 6870700 h 6870700"/>
              <a:gd name="connsiteX4" fmla="*/ 0 w 1539568"/>
              <a:gd name="connsiteY4" fmla="*/ 12700 h 6870700"/>
              <a:gd name="connsiteX0" fmla="*/ 0 w 1571318"/>
              <a:gd name="connsiteY0" fmla="*/ 0 h 6858000"/>
              <a:gd name="connsiteX1" fmla="*/ 1571318 w 1571318"/>
              <a:gd name="connsiteY1" fmla="*/ 88900 h 6858000"/>
              <a:gd name="connsiteX2" fmla="*/ 316681 w 1571318"/>
              <a:gd name="connsiteY2" fmla="*/ 6856771 h 6858000"/>
              <a:gd name="connsiteX3" fmla="*/ 0 w 1571318"/>
              <a:gd name="connsiteY3" fmla="*/ 6858000 h 6858000"/>
              <a:gd name="connsiteX4" fmla="*/ 0 w 1571318"/>
              <a:gd name="connsiteY4" fmla="*/ 0 h 6858000"/>
              <a:gd name="connsiteX0" fmla="*/ 0 w 1539568"/>
              <a:gd name="connsiteY0" fmla="*/ 0 h 6858000"/>
              <a:gd name="connsiteX1" fmla="*/ 1539568 w 1539568"/>
              <a:gd name="connsiteY1" fmla="*/ 0 h 6858000"/>
              <a:gd name="connsiteX2" fmla="*/ 316681 w 1539568"/>
              <a:gd name="connsiteY2" fmla="*/ 6856771 h 6858000"/>
              <a:gd name="connsiteX3" fmla="*/ 0 w 1539568"/>
              <a:gd name="connsiteY3" fmla="*/ 6858000 h 6858000"/>
              <a:gd name="connsiteX4" fmla="*/ 0 w 1539568"/>
              <a:gd name="connsiteY4" fmla="*/ 0 h 6858000"/>
              <a:gd name="connsiteX0" fmla="*/ 0 w 1183968"/>
              <a:gd name="connsiteY0" fmla="*/ 0 h 6858000"/>
              <a:gd name="connsiteX1" fmla="*/ 1183968 w 1183968"/>
              <a:gd name="connsiteY1" fmla="*/ 0 h 6858000"/>
              <a:gd name="connsiteX2" fmla="*/ 316681 w 1183968"/>
              <a:gd name="connsiteY2" fmla="*/ 6856771 h 6858000"/>
              <a:gd name="connsiteX3" fmla="*/ 0 w 1183968"/>
              <a:gd name="connsiteY3" fmla="*/ 6858000 h 6858000"/>
              <a:gd name="connsiteX4" fmla="*/ 0 w 1183968"/>
              <a:gd name="connsiteY4" fmla="*/ 0 h 6858000"/>
              <a:gd name="connsiteX0" fmla="*/ 0 w 1520518"/>
              <a:gd name="connsiteY0" fmla="*/ 0 h 6858000"/>
              <a:gd name="connsiteX1" fmla="*/ 1520518 w 1520518"/>
              <a:gd name="connsiteY1" fmla="*/ 6350 h 6858000"/>
              <a:gd name="connsiteX2" fmla="*/ 316681 w 1520518"/>
              <a:gd name="connsiteY2" fmla="*/ 6856771 h 6858000"/>
              <a:gd name="connsiteX3" fmla="*/ 0 w 1520518"/>
              <a:gd name="connsiteY3" fmla="*/ 6858000 h 6858000"/>
              <a:gd name="connsiteX4" fmla="*/ 0 w 1520518"/>
              <a:gd name="connsiteY4" fmla="*/ 0 h 6858000"/>
              <a:gd name="connsiteX0" fmla="*/ 0 w 1526868"/>
              <a:gd name="connsiteY0" fmla="*/ 6350 h 6864350"/>
              <a:gd name="connsiteX1" fmla="*/ 1526868 w 1526868"/>
              <a:gd name="connsiteY1" fmla="*/ 0 h 6864350"/>
              <a:gd name="connsiteX2" fmla="*/ 316681 w 1526868"/>
              <a:gd name="connsiteY2" fmla="*/ 6863121 h 6864350"/>
              <a:gd name="connsiteX3" fmla="*/ 0 w 1526868"/>
              <a:gd name="connsiteY3" fmla="*/ 6864350 h 6864350"/>
              <a:gd name="connsiteX4" fmla="*/ 0 w 1526868"/>
              <a:gd name="connsiteY4" fmla="*/ 6350 h 6864350"/>
              <a:gd name="connsiteX0" fmla="*/ 0 w 1505437"/>
              <a:gd name="connsiteY0" fmla="*/ 0 h 6858000"/>
              <a:gd name="connsiteX1" fmla="*/ 1505437 w 1505437"/>
              <a:gd name="connsiteY1" fmla="*/ 86519 h 6858000"/>
              <a:gd name="connsiteX2" fmla="*/ 316681 w 1505437"/>
              <a:gd name="connsiteY2" fmla="*/ 6856771 h 6858000"/>
              <a:gd name="connsiteX3" fmla="*/ 0 w 1505437"/>
              <a:gd name="connsiteY3" fmla="*/ 6858000 h 6858000"/>
              <a:gd name="connsiteX4" fmla="*/ 0 w 1505437"/>
              <a:gd name="connsiteY4" fmla="*/ 0 h 6858000"/>
              <a:gd name="connsiteX0" fmla="*/ 0 w 1519725"/>
              <a:gd name="connsiteY0" fmla="*/ 1587 h 6859587"/>
              <a:gd name="connsiteX1" fmla="*/ 1519725 w 1519725"/>
              <a:gd name="connsiteY1" fmla="*/ 0 h 6859587"/>
              <a:gd name="connsiteX2" fmla="*/ 316681 w 1519725"/>
              <a:gd name="connsiteY2" fmla="*/ 6858358 h 6859587"/>
              <a:gd name="connsiteX3" fmla="*/ 0 w 1519725"/>
              <a:gd name="connsiteY3" fmla="*/ 6859587 h 6859587"/>
              <a:gd name="connsiteX4" fmla="*/ 0 w 1519725"/>
              <a:gd name="connsiteY4" fmla="*/ 1587 h 6859587"/>
              <a:gd name="connsiteX0" fmla="*/ 0 w 1519725"/>
              <a:gd name="connsiteY0" fmla="*/ 1587 h 6859587"/>
              <a:gd name="connsiteX1" fmla="*/ 1519725 w 1519725"/>
              <a:gd name="connsiteY1" fmla="*/ 0 h 6859587"/>
              <a:gd name="connsiteX2" fmla="*/ 278581 w 1519725"/>
              <a:gd name="connsiteY2" fmla="*/ 6858358 h 6859587"/>
              <a:gd name="connsiteX3" fmla="*/ 0 w 1519725"/>
              <a:gd name="connsiteY3" fmla="*/ 6859587 h 6859587"/>
              <a:gd name="connsiteX4" fmla="*/ 0 w 1519725"/>
              <a:gd name="connsiteY4" fmla="*/ 1587 h 6859587"/>
              <a:gd name="connsiteX0" fmla="*/ 0 w 1519725"/>
              <a:gd name="connsiteY0" fmla="*/ 1587 h 6859587"/>
              <a:gd name="connsiteX1" fmla="*/ 1519725 w 1519725"/>
              <a:gd name="connsiteY1" fmla="*/ 0 h 6859587"/>
              <a:gd name="connsiteX2" fmla="*/ 307156 w 1519725"/>
              <a:gd name="connsiteY2" fmla="*/ 6855183 h 6859587"/>
              <a:gd name="connsiteX3" fmla="*/ 0 w 1519725"/>
              <a:gd name="connsiteY3" fmla="*/ 6859587 h 6859587"/>
              <a:gd name="connsiteX4" fmla="*/ 0 w 1519725"/>
              <a:gd name="connsiteY4" fmla="*/ 1587 h 6859587"/>
              <a:gd name="connsiteX0" fmla="*/ 0 w 1519725"/>
              <a:gd name="connsiteY0" fmla="*/ 1587 h 6878630"/>
              <a:gd name="connsiteX1" fmla="*/ 1519725 w 1519725"/>
              <a:gd name="connsiteY1" fmla="*/ 0 h 6878630"/>
              <a:gd name="connsiteX2" fmla="*/ 299341 w 1519725"/>
              <a:gd name="connsiteY2" fmla="*/ 6878630 h 6878630"/>
              <a:gd name="connsiteX3" fmla="*/ 0 w 1519725"/>
              <a:gd name="connsiteY3" fmla="*/ 6859587 h 6878630"/>
              <a:gd name="connsiteX4" fmla="*/ 0 w 1519725"/>
              <a:gd name="connsiteY4" fmla="*/ 1587 h 6878630"/>
              <a:gd name="connsiteX0" fmla="*/ 0 w 1519725"/>
              <a:gd name="connsiteY0" fmla="*/ 1587 h 6862999"/>
              <a:gd name="connsiteX1" fmla="*/ 1519725 w 1519725"/>
              <a:gd name="connsiteY1" fmla="*/ 0 h 6862999"/>
              <a:gd name="connsiteX2" fmla="*/ 299341 w 1519725"/>
              <a:gd name="connsiteY2" fmla="*/ 6862999 h 6862999"/>
              <a:gd name="connsiteX3" fmla="*/ 0 w 1519725"/>
              <a:gd name="connsiteY3" fmla="*/ 6859587 h 6862999"/>
              <a:gd name="connsiteX4" fmla="*/ 0 w 1519725"/>
              <a:gd name="connsiteY4" fmla="*/ 1587 h 6862999"/>
              <a:gd name="connsiteX0" fmla="*/ 0 w 1519725"/>
              <a:gd name="connsiteY0" fmla="*/ 1587 h 6875218"/>
              <a:gd name="connsiteX1" fmla="*/ 1519725 w 1519725"/>
              <a:gd name="connsiteY1" fmla="*/ 0 h 6875218"/>
              <a:gd name="connsiteX2" fmla="*/ 299341 w 1519725"/>
              <a:gd name="connsiteY2" fmla="*/ 6862999 h 6875218"/>
              <a:gd name="connsiteX3" fmla="*/ 0 w 1519725"/>
              <a:gd name="connsiteY3" fmla="*/ 6875218 h 6875218"/>
              <a:gd name="connsiteX4" fmla="*/ 0 w 1519725"/>
              <a:gd name="connsiteY4" fmla="*/ 1587 h 6875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9725" h="6875218">
                <a:moveTo>
                  <a:pt x="0" y="1587"/>
                </a:moveTo>
                <a:lnTo>
                  <a:pt x="1519725" y="0"/>
                </a:lnTo>
                <a:lnTo>
                  <a:pt x="299341" y="6862999"/>
                </a:lnTo>
                <a:lnTo>
                  <a:pt x="0" y="6875218"/>
                </a:lnTo>
                <a:lnTo>
                  <a:pt x="0" y="1587"/>
                </a:lnTo>
                <a:close/>
              </a:path>
            </a:pathLst>
          </a:custGeom>
          <a:solidFill>
            <a:srgbClr val="D242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pied de page 4"/>
          <p:cNvSpPr>
            <a:spLocks noGrp="1"/>
          </p:cNvSpPr>
          <p:nvPr>
            <p:ph type="ftr" sz="quarter" idx="11"/>
          </p:nvPr>
        </p:nvSpPr>
        <p:spPr>
          <a:xfrm>
            <a:off x="1595120" y="6246809"/>
            <a:ext cx="7447280" cy="365125"/>
          </a:xfrm>
        </p:spPr>
        <p:txBody>
          <a:bodyPr/>
          <a:lstStyle>
            <a:lvl1pPr algn="l">
              <a:defRPr b="1">
                <a:solidFill>
                  <a:schemeClr val="tx1">
                    <a:lumMod val="85000"/>
                    <a:lumOff val="15000"/>
                  </a:schemeClr>
                </a:solidFill>
                <a:latin typeface="Arial" panose="020B0604020202020204" pitchFamily="34" charset="0"/>
                <a:cs typeface="Arial" panose="020B0604020202020204" pitchFamily="34" charset="0"/>
              </a:defRPr>
            </a:lvl1pPr>
          </a:lstStyle>
          <a:p>
            <a:r>
              <a:rPr lang="fr-FR" dirty="0" smtClean="0"/>
              <a:t>A modifier dans insertion &gt; Entête et pied (pour une modification sur toutes les diapos)</a:t>
            </a:r>
            <a:endParaRPr lang="fr-FR" dirty="0"/>
          </a:p>
        </p:txBody>
      </p:sp>
      <p:sp>
        <p:nvSpPr>
          <p:cNvPr id="7" name="Titre 1"/>
          <p:cNvSpPr>
            <a:spLocks noGrp="1"/>
          </p:cNvSpPr>
          <p:nvPr>
            <p:ph type="title"/>
          </p:nvPr>
        </p:nvSpPr>
        <p:spPr>
          <a:xfrm>
            <a:off x="1595120" y="298450"/>
            <a:ext cx="10444480" cy="569595"/>
          </a:xfrm>
        </p:spPr>
        <p:txBody>
          <a:bodyPr lIns="0" tIns="0" rIns="0" bIns="0">
            <a:normAutofit/>
          </a:bodyPr>
          <a:lstStyle>
            <a:lvl1pPr>
              <a:defRPr sz="3000">
                <a:solidFill>
                  <a:srgbClr val="F05A25"/>
                </a:solidFill>
                <a:latin typeface="Tahoma" panose="020B0604030504040204" pitchFamily="34" charset="0"/>
                <a:ea typeface="Tahoma" panose="020B0604030504040204" pitchFamily="34" charset="0"/>
                <a:cs typeface="Tahoma" panose="020B0604030504040204" pitchFamily="34" charset="0"/>
              </a:defRPr>
            </a:lvl1pPr>
          </a:lstStyle>
          <a:p>
            <a:r>
              <a:rPr lang="fr-FR" dirty="0" smtClean="0"/>
              <a:t>Modifiez le style du titre</a:t>
            </a:r>
            <a:endParaRPr lang="fr-FR" dirty="0"/>
          </a:p>
        </p:txBody>
      </p:sp>
      <p:sp>
        <p:nvSpPr>
          <p:cNvPr id="10" name="Espace réservé de la date 3"/>
          <p:cNvSpPr>
            <a:spLocks noGrp="1"/>
          </p:cNvSpPr>
          <p:nvPr>
            <p:ph type="dt" sz="half" idx="10"/>
          </p:nvPr>
        </p:nvSpPr>
        <p:spPr>
          <a:xfrm>
            <a:off x="447164" y="6246810"/>
            <a:ext cx="988346" cy="365125"/>
          </a:xfrm>
        </p:spPr>
        <p:txBody>
          <a:bodyPr/>
          <a:lstStyle>
            <a:lvl1pPr>
              <a:defRPr sz="1200">
                <a:latin typeface="Tahoma" panose="020B0604030504040204" pitchFamily="34" charset="0"/>
                <a:ea typeface="Tahoma" panose="020B0604030504040204" pitchFamily="34" charset="0"/>
                <a:cs typeface="Tahoma" panose="020B0604030504040204" pitchFamily="34" charset="0"/>
              </a:defRPr>
            </a:lvl1pPr>
          </a:lstStyle>
          <a:p>
            <a:fld id="{D597D461-3A27-4065-9E41-6CD8FD49463D}" type="datetime1">
              <a:rPr lang="fr-FR" smtClean="0"/>
              <a:t>31/03/2025</a:t>
            </a:fld>
            <a:endParaRPr lang="fr-FR" dirty="0"/>
          </a:p>
        </p:txBody>
      </p:sp>
      <p:sp>
        <p:nvSpPr>
          <p:cNvPr id="12" name="Rectangle 11"/>
          <p:cNvSpPr/>
          <p:nvPr userDrawn="1"/>
        </p:nvSpPr>
        <p:spPr>
          <a:xfrm rot="600000">
            <a:off x="973082" y="1825173"/>
            <a:ext cx="95250" cy="1446461"/>
          </a:xfrm>
          <a:prstGeom prst="rect">
            <a:avLst/>
          </a:prstGeom>
          <a:solidFill>
            <a:srgbClr val="F8A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userDrawn="1"/>
        </p:nvSpPr>
        <p:spPr>
          <a:xfrm rot="600000">
            <a:off x="681732" y="3468203"/>
            <a:ext cx="95250" cy="1451293"/>
          </a:xfrm>
          <a:prstGeom prst="rect">
            <a:avLst/>
          </a:prstGeom>
          <a:solidFill>
            <a:srgbClr val="3BB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userDrawn="1"/>
        </p:nvSpPr>
        <p:spPr>
          <a:xfrm rot="600000">
            <a:off x="1262125" y="185282"/>
            <a:ext cx="95250" cy="1446461"/>
          </a:xfrm>
          <a:prstGeom prst="rect">
            <a:avLst/>
          </a:prstGeom>
          <a:solidFill>
            <a:srgbClr val="D242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userDrawn="1"/>
        </p:nvSpPr>
        <p:spPr>
          <a:xfrm rot="600000">
            <a:off x="389981" y="5112853"/>
            <a:ext cx="95250" cy="1451293"/>
          </a:xfrm>
          <a:prstGeom prst="rect">
            <a:avLst/>
          </a:prstGeom>
          <a:solidFill>
            <a:srgbClr val="8BC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space réservé du contenu 2"/>
          <p:cNvSpPr>
            <a:spLocks noGrp="1"/>
          </p:cNvSpPr>
          <p:nvPr>
            <p:ph idx="1"/>
          </p:nvPr>
        </p:nvSpPr>
        <p:spPr>
          <a:xfrm>
            <a:off x="1595120" y="1216024"/>
            <a:ext cx="10444480" cy="4792889"/>
          </a:xfrm>
        </p:spPr>
        <p:txBody>
          <a:bodyPr lIns="0" tIns="0" rIns="0" bIns="0"/>
          <a:lstStyle>
            <a:lvl1pPr>
              <a:buClr>
                <a:srgbClr val="F05A25"/>
              </a:buClr>
              <a:defRPr sz="2400">
                <a:latin typeface="Tahoma" panose="020B0604030504040204" pitchFamily="34" charset="0"/>
                <a:ea typeface="Tahoma" panose="020B0604030504040204" pitchFamily="34" charset="0"/>
                <a:cs typeface="Tahoma" panose="020B0604030504040204" pitchFamily="34" charset="0"/>
              </a:defRPr>
            </a:lvl1pPr>
            <a:lvl2pPr marL="594900" indent="-216000">
              <a:buClr>
                <a:schemeClr val="tx1">
                  <a:lumMod val="50000"/>
                  <a:lumOff val="50000"/>
                </a:schemeClr>
              </a:buClr>
              <a:buSzPct val="50000"/>
              <a:buFont typeface="Wingdings 2" panose="05020102010507070707" pitchFamily="18" charset="2"/>
              <a:buChar char="¢"/>
              <a:defRPr sz="2000">
                <a:latin typeface="Tahoma" panose="020B0604030504040204" pitchFamily="34" charset="0"/>
                <a:ea typeface="Tahoma" panose="020B0604030504040204" pitchFamily="34" charset="0"/>
                <a:cs typeface="Tahoma" panose="020B0604030504040204" pitchFamily="34" charset="0"/>
              </a:defRPr>
            </a:lvl2pPr>
            <a:lvl3pPr marL="900000" indent="-228600">
              <a:buFont typeface="Tahoma" panose="020B0604030504040204" pitchFamily="34" charset="0"/>
              <a:buChar char="&gt;"/>
              <a:defRPr sz="1800">
                <a:latin typeface="Tahoma" panose="020B0604030504040204" pitchFamily="34" charset="0"/>
                <a:ea typeface="Tahoma" panose="020B0604030504040204" pitchFamily="34" charset="0"/>
                <a:cs typeface="Tahoma" panose="020B0604030504040204" pitchFamily="34" charset="0"/>
              </a:defRPr>
            </a:lvl3pPr>
            <a:lvl4pPr marL="900000">
              <a:defRPr sz="1600">
                <a:latin typeface="Tahoma" panose="020B0604030504040204" pitchFamily="34" charset="0"/>
                <a:ea typeface="Tahoma" panose="020B0604030504040204" pitchFamily="34" charset="0"/>
                <a:cs typeface="Tahoma" panose="020B0604030504040204" pitchFamily="34" charset="0"/>
              </a:defRPr>
            </a:lvl4pPr>
            <a:lvl5pPr marL="1260000">
              <a:defRPr sz="140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19" name="Espace réservé du numéro de diapositive 5"/>
          <p:cNvSpPr txBox="1">
            <a:spLocks/>
          </p:cNvSpPr>
          <p:nvPr userDrawn="1"/>
        </p:nvSpPr>
        <p:spPr>
          <a:xfrm>
            <a:off x="10898374" y="6277969"/>
            <a:ext cx="575872" cy="365125"/>
          </a:xfrm>
          <a:prstGeom prst="rect">
            <a:avLst/>
          </a:prstGeom>
        </p:spPr>
        <p:txBody>
          <a:bodyPr vert="horz" lIns="91440" tIns="45720" rIns="91440" bIns="45720" rtlCol="0" anchor="ctr"/>
          <a:lstStyle>
            <a:defPPr>
              <a:defRPr lang="fr-FR"/>
            </a:defPPr>
            <a:lvl1pPr marL="0" algn="r" defTabSz="914400" rtl="0" eaLnBrk="1" latinLnBrk="0" hangingPunct="1">
              <a:defRPr sz="24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smtClean="0"/>
              <a:t>.</a:t>
            </a:r>
            <a:fld id="{DB125FA9-0D04-4F40-AB50-01ECFE206B88}" type="slidenum">
              <a:rPr lang="fr-FR" sz="2000" smtClean="0">
                <a:solidFill>
                  <a:schemeClr val="bg1">
                    <a:lumMod val="50000"/>
                  </a:schemeClr>
                </a:solidFill>
              </a:rPr>
              <a:pPr algn="ctr"/>
              <a:t>‹N°›</a:t>
            </a:fld>
            <a:endParaRPr lang="fr-FR" sz="2000" dirty="0">
              <a:solidFill>
                <a:schemeClr val="bg1">
                  <a:lumMod val="50000"/>
                </a:schemeClr>
              </a:solidFill>
            </a:endParaRPr>
          </a:p>
        </p:txBody>
      </p:sp>
      <p:pic>
        <p:nvPicPr>
          <p:cNvPr id="20" name="Image 19">
            <a:hlinkClick r:id="" action="ppaction://hlinkshowjump?jump=previousslide"/>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26992" y="6331197"/>
            <a:ext cx="283139" cy="283139"/>
          </a:xfrm>
          <a:prstGeom prst="rect">
            <a:avLst/>
          </a:prstGeom>
        </p:spPr>
      </p:pic>
      <p:pic>
        <p:nvPicPr>
          <p:cNvPr id="21" name="Image 20">
            <a:hlinkClick r:id="" action="ppaction://hlinkshowjump?jump=nextslide"/>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74246" y="6331197"/>
            <a:ext cx="295429" cy="295429"/>
          </a:xfrm>
          <a:prstGeom prst="rect">
            <a:avLst/>
          </a:prstGeom>
        </p:spPr>
      </p:pic>
    </p:spTree>
    <p:extLst>
      <p:ext uri="{BB962C8B-B14F-4D97-AF65-F5344CB8AC3E}">
        <p14:creationId xmlns:p14="http://schemas.microsoft.com/office/powerpoint/2010/main" val="88584959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886AD46-68FD-4597-ACC1-3FC3F5ABB485}" type="datetimeFigureOut">
              <a:rPr lang="fr-FR" smtClean="0"/>
              <a:t>31/03/2025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CDCD1CE-A654-4A64-A4EA-B692979E254C}" type="slidenum">
              <a:rPr lang="fr-FR" smtClean="0"/>
              <a:t>‹N°›</a:t>
            </a:fld>
            <a:endParaRPr lang="fr-FR"/>
          </a:p>
        </p:txBody>
      </p:sp>
    </p:spTree>
    <p:extLst>
      <p:ext uri="{BB962C8B-B14F-4D97-AF65-F5344CB8AC3E}">
        <p14:creationId xmlns:p14="http://schemas.microsoft.com/office/powerpoint/2010/main" val="3380797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B886AD46-68FD-4597-ACC1-3FC3F5ABB485}" type="datetimeFigureOut">
              <a:rPr lang="fr-FR" smtClean="0"/>
              <a:t>31/03/2025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CDCD1CE-A654-4A64-A4EA-B692979E254C}" type="slidenum">
              <a:rPr lang="fr-FR" smtClean="0"/>
              <a:t>‹N°›</a:t>
            </a:fld>
            <a:endParaRPr lang="fr-FR"/>
          </a:p>
        </p:txBody>
      </p:sp>
    </p:spTree>
    <p:extLst>
      <p:ext uri="{BB962C8B-B14F-4D97-AF65-F5344CB8AC3E}">
        <p14:creationId xmlns:p14="http://schemas.microsoft.com/office/powerpoint/2010/main" val="908540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B886AD46-68FD-4597-ACC1-3FC3F5ABB485}" type="datetimeFigureOut">
              <a:rPr lang="fr-FR" smtClean="0"/>
              <a:t>31/03/2025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CDCD1CE-A654-4A64-A4EA-B692979E254C}" type="slidenum">
              <a:rPr lang="fr-FR" smtClean="0"/>
              <a:t>‹N°›</a:t>
            </a:fld>
            <a:endParaRPr lang="fr-FR"/>
          </a:p>
        </p:txBody>
      </p:sp>
    </p:spTree>
    <p:extLst>
      <p:ext uri="{BB962C8B-B14F-4D97-AF65-F5344CB8AC3E}">
        <p14:creationId xmlns:p14="http://schemas.microsoft.com/office/powerpoint/2010/main" val="130124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B886AD46-68FD-4597-ACC1-3FC3F5ABB485}" type="datetimeFigureOut">
              <a:rPr lang="fr-FR" smtClean="0"/>
              <a:t>31/03/2025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FCDCD1CE-A654-4A64-A4EA-B692979E254C}" type="slidenum">
              <a:rPr lang="fr-FR" smtClean="0"/>
              <a:t>‹N°›</a:t>
            </a:fld>
            <a:endParaRPr lang="fr-FR"/>
          </a:p>
        </p:txBody>
      </p:sp>
    </p:spTree>
    <p:extLst>
      <p:ext uri="{BB962C8B-B14F-4D97-AF65-F5344CB8AC3E}">
        <p14:creationId xmlns:p14="http://schemas.microsoft.com/office/powerpoint/2010/main" val="1479210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B886AD46-68FD-4597-ACC1-3FC3F5ABB485}" type="datetimeFigureOut">
              <a:rPr lang="fr-FR" smtClean="0"/>
              <a:t>31/03/2025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FCDCD1CE-A654-4A64-A4EA-B692979E254C}" type="slidenum">
              <a:rPr lang="fr-FR" smtClean="0"/>
              <a:t>‹N°›</a:t>
            </a:fld>
            <a:endParaRPr lang="fr-FR"/>
          </a:p>
        </p:txBody>
      </p:sp>
    </p:spTree>
    <p:extLst>
      <p:ext uri="{BB962C8B-B14F-4D97-AF65-F5344CB8AC3E}">
        <p14:creationId xmlns:p14="http://schemas.microsoft.com/office/powerpoint/2010/main" val="3377236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886AD46-68FD-4597-ACC1-3FC3F5ABB485}" type="datetimeFigureOut">
              <a:rPr lang="fr-FR" smtClean="0"/>
              <a:t>31/03/2025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FCDCD1CE-A654-4A64-A4EA-B692979E254C}" type="slidenum">
              <a:rPr lang="fr-FR" smtClean="0"/>
              <a:t>‹N°›</a:t>
            </a:fld>
            <a:endParaRPr lang="fr-FR"/>
          </a:p>
        </p:txBody>
      </p:sp>
    </p:spTree>
    <p:extLst>
      <p:ext uri="{BB962C8B-B14F-4D97-AF65-F5344CB8AC3E}">
        <p14:creationId xmlns:p14="http://schemas.microsoft.com/office/powerpoint/2010/main" val="3397308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B886AD46-68FD-4597-ACC1-3FC3F5ABB485}" type="datetimeFigureOut">
              <a:rPr lang="fr-FR" smtClean="0"/>
              <a:t>31/03/2025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CDCD1CE-A654-4A64-A4EA-B692979E254C}" type="slidenum">
              <a:rPr lang="fr-FR" smtClean="0"/>
              <a:t>‹N°›</a:t>
            </a:fld>
            <a:endParaRPr lang="fr-FR"/>
          </a:p>
        </p:txBody>
      </p:sp>
    </p:spTree>
    <p:extLst>
      <p:ext uri="{BB962C8B-B14F-4D97-AF65-F5344CB8AC3E}">
        <p14:creationId xmlns:p14="http://schemas.microsoft.com/office/powerpoint/2010/main" val="793869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B886AD46-68FD-4597-ACC1-3FC3F5ABB485}" type="datetimeFigureOut">
              <a:rPr lang="fr-FR" smtClean="0"/>
              <a:t>31/03/2025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CDCD1CE-A654-4A64-A4EA-B692979E254C}" type="slidenum">
              <a:rPr lang="fr-FR" smtClean="0"/>
              <a:t>‹N°›</a:t>
            </a:fld>
            <a:endParaRPr lang="fr-FR"/>
          </a:p>
        </p:txBody>
      </p:sp>
    </p:spTree>
    <p:extLst>
      <p:ext uri="{BB962C8B-B14F-4D97-AF65-F5344CB8AC3E}">
        <p14:creationId xmlns:p14="http://schemas.microsoft.com/office/powerpoint/2010/main" val="3249512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86AD46-68FD-4597-ACC1-3FC3F5ABB485}" type="datetimeFigureOut">
              <a:rPr lang="fr-FR" smtClean="0"/>
              <a:t>31/03/2025</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DCD1CE-A654-4A64-A4EA-B692979E254C}" type="slidenum">
              <a:rPr lang="fr-FR" smtClean="0"/>
              <a:t>‹N°›</a:t>
            </a:fld>
            <a:endParaRPr lang="fr-FR"/>
          </a:p>
        </p:txBody>
      </p:sp>
    </p:spTree>
    <p:extLst>
      <p:ext uri="{BB962C8B-B14F-4D97-AF65-F5344CB8AC3E}">
        <p14:creationId xmlns:p14="http://schemas.microsoft.com/office/powerpoint/2010/main" val="19631770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hyperlink" Target="Bureau/Vid&#233;os/03_poignet_pathologie_140224.mp4" TargetMode="External"/><Relationship Id="rId9" Type="http://schemas.openxmlformats.org/officeDocument/2006/relationships/hyperlink" Target="Bureau/Vid&#233;os/13_Lombalgies_140224.mp4"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97D461-3A27-4065-9E41-6CD8FD49463D}" type="datetime1">
              <a:rPr kumimoji="0" lang="fr-FR"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31/03/2025</a:t>
            </a:fld>
            <a:endParaRPr kumimoji="0" lang="fr-FR" sz="1200" b="0" i="0" u="none" strike="noStrike" kern="1200" cap="none" spc="0" normalizeH="0" baseline="0" noProof="0" dirty="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ZoneTexte 4"/>
          <p:cNvSpPr txBox="1"/>
          <p:nvPr/>
        </p:nvSpPr>
        <p:spPr>
          <a:xfrm>
            <a:off x="1703547" y="2083885"/>
            <a:ext cx="10066679"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500" b="1" i="0" u="none" strike="noStrike" kern="1200" cap="none" spc="0" normalizeH="0" baseline="0" noProof="0" dirty="0" smtClean="0">
                <a:ln>
                  <a:noFill/>
                </a:ln>
                <a:solidFill>
                  <a:srgbClr val="000000"/>
                </a:solidFill>
                <a:effectLst/>
                <a:uLnTx/>
                <a:uFillTx/>
                <a:latin typeface="Verdana" panose="020B0604030504040204" pitchFamily="34" charset="0"/>
                <a:ea typeface="+mn-ea"/>
                <a:cs typeface="+mn-cs"/>
              </a:rPr>
              <a:t>Nouvelles ressources audiovisuelles INRS</a:t>
            </a:r>
          </a:p>
        </p:txBody>
      </p:sp>
    </p:spTree>
    <p:extLst>
      <p:ext uri="{BB962C8B-B14F-4D97-AF65-F5344CB8AC3E}">
        <p14:creationId xmlns:p14="http://schemas.microsoft.com/office/powerpoint/2010/main" val="32165239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97D461-3A27-4065-9E41-6CD8FD49463D}" type="datetime1">
              <a:rPr kumimoji="0" lang="fr-FR"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31/03/2025</a:t>
            </a:fld>
            <a:endParaRPr kumimoji="0" lang="fr-FR" sz="1200" b="0" i="0" u="none" strike="noStrike" kern="1200" cap="none" spc="0" normalizeH="0" baseline="0" noProof="0" dirty="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https://www.biotechno.fr/local/cache-vignettes/L640xH432/TMS_membre_superieur-50eaf.jpg?17310317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8460" y="1538098"/>
            <a:ext cx="5276206" cy="356144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p:cNvPicPr>
            <a:picLocks noChangeAspect="1"/>
          </p:cNvPicPr>
          <p:nvPr/>
        </p:nvPicPr>
        <p:blipFill>
          <a:blip r:embed="rId4"/>
          <a:stretch>
            <a:fillRect/>
          </a:stretch>
        </p:blipFill>
        <p:spPr>
          <a:xfrm>
            <a:off x="9608015" y="635177"/>
            <a:ext cx="2428982" cy="1366302"/>
          </a:xfrm>
          <a:prstGeom prst="rect">
            <a:avLst/>
          </a:prstGeom>
        </p:spPr>
      </p:pic>
      <p:pic>
        <p:nvPicPr>
          <p:cNvPr id="3" name="Image 2"/>
          <p:cNvPicPr>
            <a:picLocks noChangeAspect="1"/>
          </p:cNvPicPr>
          <p:nvPr/>
        </p:nvPicPr>
        <p:blipFill>
          <a:blip r:embed="rId5"/>
          <a:stretch>
            <a:fillRect/>
          </a:stretch>
        </p:blipFill>
        <p:spPr>
          <a:xfrm>
            <a:off x="9608015" y="3448890"/>
            <a:ext cx="2428983" cy="1366302"/>
          </a:xfrm>
          <a:prstGeom prst="rect">
            <a:avLst/>
          </a:prstGeom>
        </p:spPr>
      </p:pic>
      <p:pic>
        <p:nvPicPr>
          <p:cNvPr id="6" name="Image 5"/>
          <p:cNvPicPr>
            <a:picLocks noChangeAspect="1"/>
          </p:cNvPicPr>
          <p:nvPr/>
        </p:nvPicPr>
        <p:blipFill>
          <a:blip r:embed="rId6"/>
          <a:stretch>
            <a:fillRect/>
          </a:stretch>
        </p:blipFill>
        <p:spPr>
          <a:xfrm>
            <a:off x="9608015" y="2047238"/>
            <a:ext cx="2428983" cy="1366304"/>
          </a:xfrm>
          <a:prstGeom prst="rect">
            <a:avLst/>
          </a:prstGeom>
        </p:spPr>
      </p:pic>
      <p:pic>
        <p:nvPicPr>
          <p:cNvPr id="7" name="Image 6"/>
          <p:cNvPicPr>
            <a:picLocks noChangeAspect="1"/>
          </p:cNvPicPr>
          <p:nvPr/>
        </p:nvPicPr>
        <p:blipFill>
          <a:blip r:embed="rId7"/>
          <a:stretch>
            <a:fillRect/>
          </a:stretch>
        </p:blipFill>
        <p:spPr>
          <a:xfrm>
            <a:off x="9606234" y="4850541"/>
            <a:ext cx="2431398" cy="1368085"/>
          </a:xfrm>
          <a:prstGeom prst="rect">
            <a:avLst/>
          </a:prstGeom>
        </p:spPr>
      </p:pic>
      <p:pic>
        <p:nvPicPr>
          <p:cNvPr id="8" name="Image 7"/>
          <p:cNvPicPr>
            <a:picLocks noChangeAspect="1"/>
          </p:cNvPicPr>
          <p:nvPr/>
        </p:nvPicPr>
        <p:blipFill>
          <a:blip r:embed="rId8"/>
          <a:stretch>
            <a:fillRect/>
          </a:stretch>
        </p:blipFill>
        <p:spPr>
          <a:xfrm>
            <a:off x="6950956" y="2658794"/>
            <a:ext cx="2430763" cy="1314982"/>
          </a:xfrm>
          <a:prstGeom prst="rect">
            <a:avLst/>
          </a:prstGeom>
        </p:spPr>
      </p:pic>
      <p:sp>
        <p:nvSpPr>
          <p:cNvPr id="9" name="Rectangle à coins arrondis 8"/>
          <p:cNvSpPr/>
          <p:nvPr/>
        </p:nvSpPr>
        <p:spPr>
          <a:xfrm>
            <a:off x="4888523" y="4255477"/>
            <a:ext cx="1318846" cy="246185"/>
          </a:xfrm>
          <a:prstGeom prst="round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7041731" y="2317865"/>
            <a:ext cx="2335898" cy="323165"/>
          </a:xfrm>
          <a:prstGeom prst="rect">
            <a:avLst/>
          </a:prstGeom>
          <a:noFill/>
        </p:spPr>
        <p:txBody>
          <a:bodyPr wrap="square" rtlCol="0">
            <a:spAutoFit/>
          </a:bodyPr>
          <a:lstStyle/>
          <a:p>
            <a:pPr algn="ctr"/>
            <a:r>
              <a:rPr lang="fr-FR" sz="1500" dirty="0" smtClean="0"/>
              <a:t>Articulation générique</a:t>
            </a:r>
          </a:p>
        </p:txBody>
      </p:sp>
      <p:sp>
        <p:nvSpPr>
          <p:cNvPr id="12" name="Titre 2"/>
          <p:cNvSpPr>
            <a:spLocks noGrp="1"/>
          </p:cNvSpPr>
          <p:nvPr>
            <p:ph type="title"/>
          </p:nvPr>
        </p:nvSpPr>
        <p:spPr>
          <a:xfrm>
            <a:off x="1595120" y="298451"/>
            <a:ext cx="9971238" cy="433070"/>
          </a:xfrm>
        </p:spPr>
        <p:txBody>
          <a:bodyPr>
            <a:normAutofit fontScale="90000"/>
          </a:bodyPr>
          <a:lstStyle/>
          <a:p>
            <a:r>
              <a:rPr lang="fr-FR" dirty="0" smtClean="0"/>
              <a:t>Animations 3D anatomie &amp; physiopathologie</a:t>
            </a:r>
            <a:br>
              <a:rPr lang="fr-FR" dirty="0" smtClean="0"/>
            </a:br>
            <a:r>
              <a:rPr lang="fr-FR" sz="2400" i="1" dirty="0" smtClean="0"/>
              <a:t>(DV 0300_2001) </a:t>
            </a:r>
            <a:endParaRPr lang="fr-FR" sz="2400" i="1" dirty="0"/>
          </a:p>
        </p:txBody>
      </p:sp>
      <p:sp>
        <p:nvSpPr>
          <p:cNvPr id="13" name="ZoneTexte 12"/>
          <p:cNvSpPr txBox="1"/>
          <p:nvPr/>
        </p:nvSpPr>
        <p:spPr>
          <a:xfrm>
            <a:off x="9653984" y="218441"/>
            <a:ext cx="2335898" cy="323165"/>
          </a:xfrm>
          <a:prstGeom prst="rect">
            <a:avLst/>
          </a:prstGeom>
          <a:noFill/>
        </p:spPr>
        <p:txBody>
          <a:bodyPr wrap="square" rtlCol="0">
            <a:spAutoFit/>
          </a:bodyPr>
          <a:lstStyle/>
          <a:p>
            <a:pPr algn="ctr"/>
            <a:r>
              <a:rPr lang="fr-FR" sz="1500" dirty="0" smtClean="0"/>
              <a:t>Poignet / coude / épaule</a:t>
            </a:r>
          </a:p>
        </p:txBody>
      </p:sp>
    </p:spTree>
    <p:extLst>
      <p:ext uri="{BB962C8B-B14F-4D97-AF65-F5344CB8AC3E}">
        <p14:creationId xmlns:p14="http://schemas.microsoft.com/office/powerpoint/2010/main" val="26206128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97D461-3A27-4065-9E41-6CD8FD49463D}" type="datetime1">
              <a:rPr kumimoji="0" lang="fr-FR"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31/03/2025</a:t>
            </a:fld>
            <a:endParaRPr kumimoji="0" lang="fr-FR" sz="1200" b="0" i="0" u="none" strike="noStrike" kern="1200" cap="none" spc="0" normalizeH="0" baseline="0" noProof="0" dirty="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https://www.biotechno.fr/local/cache-vignettes/L640xH432/TMS_membre_superieur-50eaf.jpg?17310317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8460" y="1538098"/>
            <a:ext cx="5276206" cy="356144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p:cNvPicPr>
            <a:picLocks noChangeAspect="1"/>
          </p:cNvPicPr>
          <p:nvPr/>
        </p:nvPicPr>
        <p:blipFill>
          <a:blip r:embed="rId4"/>
          <a:stretch>
            <a:fillRect/>
          </a:stretch>
        </p:blipFill>
        <p:spPr>
          <a:xfrm>
            <a:off x="9608015" y="635177"/>
            <a:ext cx="2428982" cy="1366302"/>
          </a:xfrm>
          <a:prstGeom prst="rect">
            <a:avLst/>
          </a:prstGeom>
        </p:spPr>
      </p:pic>
      <p:pic>
        <p:nvPicPr>
          <p:cNvPr id="3" name="Image 2"/>
          <p:cNvPicPr>
            <a:picLocks noChangeAspect="1"/>
          </p:cNvPicPr>
          <p:nvPr/>
        </p:nvPicPr>
        <p:blipFill>
          <a:blip r:embed="rId5"/>
          <a:stretch>
            <a:fillRect/>
          </a:stretch>
        </p:blipFill>
        <p:spPr>
          <a:xfrm>
            <a:off x="9608015" y="3448890"/>
            <a:ext cx="2428983" cy="1366302"/>
          </a:xfrm>
          <a:prstGeom prst="rect">
            <a:avLst/>
          </a:prstGeom>
        </p:spPr>
      </p:pic>
      <p:pic>
        <p:nvPicPr>
          <p:cNvPr id="6" name="Image 5"/>
          <p:cNvPicPr>
            <a:picLocks noChangeAspect="1"/>
          </p:cNvPicPr>
          <p:nvPr/>
        </p:nvPicPr>
        <p:blipFill>
          <a:blip r:embed="rId6"/>
          <a:stretch>
            <a:fillRect/>
          </a:stretch>
        </p:blipFill>
        <p:spPr>
          <a:xfrm>
            <a:off x="9608015" y="2047238"/>
            <a:ext cx="2428983" cy="1366304"/>
          </a:xfrm>
          <a:prstGeom prst="rect">
            <a:avLst/>
          </a:prstGeom>
        </p:spPr>
      </p:pic>
      <p:pic>
        <p:nvPicPr>
          <p:cNvPr id="7" name="Image 6"/>
          <p:cNvPicPr>
            <a:picLocks noChangeAspect="1"/>
          </p:cNvPicPr>
          <p:nvPr/>
        </p:nvPicPr>
        <p:blipFill>
          <a:blip r:embed="rId7"/>
          <a:stretch>
            <a:fillRect/>
          </a:stretch>
        </p:blipFill>
        <p:spPr>
          <a:xfrm>
            <a:off x="9606234" y="4850541"/>
            <a:ext cx="2431398" cy="1368085"/>
          </a:xfrm>
          <a:prstGeom prst="rect">
            <a:avLst/>
          </a:prstGeom>
        </p:spPr>
      </p:pic>
      <p:pic>
        <p:nvPicPr>
          <p:cNvPr id="8" name="Image 7"/>
          <p:cNvPicPr>
            <a:picLocks noChangeAspect="1"/>
          </p:cNvPicPr>
          <p:nvPr/>
        </p:nvPicPr>
        <p:blipFill>
          <a:blip r:embed="rId8"/>
          <a:stretch>
            <a:fillRect/>
          </a:stretch>
        </p:blipFill>
        <p:spPr>
          <a:xfrm>
            <a:off x="6950956" y="2658794"/>
            <a:ext cx="2430763" cy="1314982"/>
          </a:xfrm>
          <a:prstGeom prst="rect">
            <a:avLst/>
          </a:prstGeom>
        </p:spPr>
      </p:pic>
      <p:sp>
        <p:nvSpPr>
          <p:cNvPr id="9" name="Rectangle à coins arrondis 8"/>
          <p:cNvSpPr/>
          <p:nvPr/>
        </p:nvSpPr>
        <p:spPr>
          <a:xfrm>
            <a:off x="4888523" y="4255477"/>
            <a:ext cx="1318846" cy="246185"/>
          </a:xfrm>
          <a:prstGeom prst="round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7041731" y="2317865"/>
            <a:ext cx="2335898" cy="323165"/>
          </a:xfrm>
          <a:prstGeom prst="rect">
            <a:avLst/>
          </a:prstGeom>
          <a:noFill/>
        </p:spPr>
        <p:txBody>
          <a:bodyPr wrap="square" rtlCol="0">
            <a:spAutoFit/>
          </a:bodyPr>
          <a:lstStyle/>
          <a:p>
            <a:pPr algn="ctr"/>
            <a:r>
              <a:rPr lang="fr-FR" sz="1500" dirty="0" smtClean="0"/>
              <a:t>Articulation générique</a:t>
            </a:r>
          </a:p>
        </p:txBody>
      </p:sp>
      <p:sp>
        <p:nvSpPr>
          <p:cNvPr id="12" name="Titre 2"/>
          <p:cNvSpPr>
            <a:spLocks noGrp="1"/>
          </p:cNvSpPr>
          <p:nvPr>
            <p:ph type="title"/>
          </p:nvPr>
        </p:nvSpPr>
        <p:spPr>
          <a:xfrm>
            <a:off x="1595120" y="298451"/>
            <a:ext cx="9971238" cy="433070"/>
          </a:xfrm>
        </p:spPr>
        <p:txBody>
          <a:bodyPr>
            <a:normAutofit fontScale="90000"/>
          </a:bodyPr>
          <a:lstStyle/>
          <a:p>
            <a:r>
              <a:rPr lang="fr-FR" dirty="0" smtClean="0"/>
              <a:t>Animations 3D anatomie &amp; physiopathologie</a:t>
            </a:r>
            <a:br>
              <a:rPr lang="fr-FR" dirty="0" smtClean="0"/>
            </a:br>
            <a:r>
              <a:rPr lang="fr-FR" sz="2400" i="1" dirty="0" smtClean="0"/>
              <a:t>(DV 0300_2001) </a:t>
            </a:r>
            <a:endParaRPr lang="fr-FR" sz="2400" i="1" dirty="0"/>
          </a:p>
        </p:txBody>
      </p:sp>
      <p:sp>
        <p:nvSpPr>
          <p:cNvPr id="13" name="ZoneTexte 12"/>
          <p:cNvSpPr txBox="1"/>
          <p:nvPr/>
        </p:nvSpPr>
        <p:spPr>
          <a:xfrm>
            <a:off x="9653984" y="218441"/>
            <a:ext cx="2335898" cy="323165"/>
          </a:xfrm>
          <a:prstGeom prst="rect">
            <a:avLst/>
          </a:prstGeom>
          <a:noFill/>
        </p:spPr>
        <p:txBody>
          <a:bodyPr wrap="square" rtlCol="0">
            <a:spAutoFit/>
          </a:bodyPr>
          <a:lstStyle/>
          <a:p>
            <a:pPr algn="ctr"/>
            <a:r>
              <a:rPr lang="fr-FR" sz="1500" dirty="0" smtClean="0"/>
              <a:t>Poignet / coude / épaule</a:t>
            </a:r>
          </a:p>
        </p:txBody>
      </p:sp>
    </p:spTree>
    <p:extLst>
      <p:ext uri="{BB962C8B-B14F-4D97-AF65-F5344CB8AC3E}">
        <p14:creationId xmlns:p14="http://schemas.microsoft.com/office/powerpoint/2010/main" val="22508671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97D461-3A27-4065-9E41-6CD8FD49463D}" type="datetime1">
              <a:rPr kumimoji="0" lang="fr-FR"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31/03/2025</a:t>
            </a:fld>
            <a:endParaRPr kumimoji="0" lang="fr-FR" sz="1200" b="0" i="0" u="none" strike="noStrike" kern="1200" cap="none" spc="0" normalizeH="0" baseline="0" noProof="0" dirty="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Image 4"/>
          <p:cNvPicPr>
            <a:picLocks noChangeAspect="1"/>
          </p:cNvPicPr>
          <p:nvPr/>
        </p:nvPicPr>
        <p:blipFill>
          <a:blip r:embed="rId3"/>
          <a:stretch>
            <a:fillRect/>
          </a:stretch>
        </p:blipFill>
        <p:spPr>
          <a:xfrm>
            <a:off x="6026553" y="961786"/>
            <a:ext cx="2632636" cy="1427266"/>
          </a:xfrm>
          <a:prstGeom prst="rect">
            <a:avLst/>
          </a:prstGeom>
        </p:spPr>
      </p:pic>
      <p:pic>
        <p:nvPicPr>
          <p:cNvPr id="10" name="Image 9">
            <a:hlinkClick r:id="rId4" action="ppaction://hlinkfile"/>
          </p:cNvPr>
          <p:cNvPicPr>
            <a:picLocks noChangeAspect="1"/>
          </p:cNvPicPr>
          <p:nvPr/>
        </p:nvPicPr>
        <p:blipFill>
          <a:blip r:embed="rId5"/>
          <a:stretch>
            <a:fillRect/>
          </a:stretch>
        </p:blipFill>
        <p:spPr>
          <a:xfrm>
            <a:off x="1004519" y="3018539"/>
            <a:ext cx="2665788" cy="1443853"/>
          </a:xfrm>
          <a:prstGeom prst="rect">
            <a:avLst/>
          </a:prstGeom>
        </p:spPr>
      </p:pic>
      <p:pic>
        <p:nvPicPr>
          <p:cNvPr id="11" name="Image 10"/>
          <p:cNvPicPr>
            <a:picLocks noChangeAspect="1"/>
          </p:cNvPicPr>
          <p:nvPr/>
        </p:nvPicPr>
        <p:blipFill>
          <a:blip r:embed="rId6"/>
          <a:stretch>
            <a:fillRect/>
          </a:stretch>
        </p:blipFill>
        <p:spPr>
          <a:xfrm>
            <a:off x="9336875" y="3039712"/>
            <a:ext cx="2665788" cy="1448134"/>
          </a:xfrm>
          <a:prstGeom prst="rect">
            <a:avLst/>
          </a:prstGeom>
        </p:spPr>
      </p:pic>
      <p:pic>
        <p:nvPicPr>
          <p:cNvPr id="12" name="Image 11"/>
          <p:cNvPicPr>
            <a:picLocks noChangeAspect="1"/>
          </p:cNvPicPr>
          <p:nvPr/>
        </p:nvPicPr>
        <p:blipFill>
          <a:blip r:embed="rId7"/>
          <a:stretch>
            <a:fillRect/>
          </a:stretch>
        </p:blipFill>
        <p:spPr>
          <a:xfrm>
            <a:off x="3763350" y="3043993"/>
            <a:ext cx="2672572" cy="1443853"/>
          </a:xfrm>
          <a:prstGeom prst="rect">
            <a:avLst/>
          </a:prstGeom>
        </p:spPr>
      </p:pic>
      <p:pic>
        <p:nvPicPr>
          <p:cNvPr id="13" name="Image 12"/>
          <p:cNvPicPr>
            <a:picLocks noChangeAspect="1"/>
          </p:cNvPicPr>
          <p:nvPr/>
        </p:nvPicPr>
        <p:blipFill>
          <a:blip r:embed="rId8"/>
          <a:stretch>
            <a:fillRect/>
          </a:stretch>
        </p:blipFill>
        <p:spPr>
          <a:xfrm>
            <a:off x="6535234" y="3039712"/>
            <a:ext cx="2680023" cy="1448134"/>
          </a:xfrm>
          <a:prstGeom prst="rect">
            <a:avLst/>
          </a:prstGeom>
        </p:spPr>
      </p:pic>
      <p:pic>
        <p:nvPicPr>
          <p:cNvPr id="14" name="Image 13">
            <a:hlinkClick r:id="rId9" action="ppaction://hlinkfile"/>
          </p:cNvPr>
          <p:cNvPicPr>
            <a:picLocks noChangeAspect="1"/>
          </p:cNvPicPr>
          <p:nvPr/>
        </p:nvPicPr>
        <p:blipFill>
          <a:blip r:embed="rId10"/>
          <a:stretch>
            <a:fillRect/>
          </a:stretch>
        </p:blipFill>
        <p:spPr>
          <a:xfrm>
            <a:off x="3763441" y="5042139"/>
            <a:ext cx="2660458" cy="1443853"/>
          </a:xfrm>
          <a:prstGeom prst="rect">
            <a:avLst/>
          </a:prstGeom>
        </p:spPr>
      </p:pic>
      <p:pic>
        <p:nvPicPr>
          <p:cNvPr id="15" name="Image 14"/>
          <p:cNvPicPr>
            <a:picLocks noChangeAspect="1"/>
          </p:cNvPicPr>
          <p:nvPr/>
        </p:nvPicPr>
        <p:blipFill>
          <a:blip r:embed="rId11"/>
          <a:stretch>
            <a:fillRect/>
          </a:stretch>
        </p:blipFill>
        <p:spPr>
          <a:xfrm>
            <a:off x="6546774" y="5058192"/>
            <a:ext cx="2654635" cy="1443853"/>
          </a:xfrm>
          <a:prstGeom prst="rect">
            <a:avLst/>
          </a:prstGeom>
        </p:spPr>
      </p:pic>
      <p:sp>
        <p:nvSpPr>
          <p:cNvPr id="16" name="ZoneTexte 15"/>
          <p:cNvSpPr txBox="1"/>
          <p:nvPr/>
        </p:nvSpPr>
        <p:spPr>
          <a:xfrm>
            <a:off x="3136248" y="1360075"/>
            <a:ext cx="2890305" cy="523220"/>
          </a:xfrm>
          <a:prstGeom prst="rect">
            <a:avLst/>
          </a:prstGeom>
          <a:noFill/>
        </p:spPr>
        <p:txBody>
          <a:bodyPr wrap="square" rtlCol="0">
            <a:spAutoFit/>
          </a:bodyPr>
          <a:lstStyle/>
          <a:p>
            <a:pPr algn="ctr"/>
            <a:r>
              <a:rPr lang="fr-FR" sz="1400" dirty="0" smtClean="0"/>
              <a:t>Articulation générique (2min 15)</a:t>
            </a:r>
          </a:p>
          <a:p>
            <a:pPr algn="ctr"/>
            <a:r>
              <a:rPr lang="fr-FR" sz="1400" dirty="0" smtClean="0"/>
              <a:t>Anatomie et atteintes articulaires</a:t>
            </a:r>
            <a:endParaRPr lang="fr-FR" sz="1400" dirty="0"/>
          </a:p>
        </p:txBody>
      </p:sp>
      <p:sp>
        <p:nvSpPr>
          <p:cNvPr id="18" name="ZoneTexte 17"/>
          <p:cNvSpPr txBox="1"/>
          <p:nvPr/>
        </p:nvSpPr>
        <p:spPr>
          <a:xfrm>
            <a:off x="941337" y="2579901"/>
            <a:ext cx="2894389" cy="492443"/>
          </a:xfrm>
          <a:prstGeom prst="rect">
            <a:avLst/>
          </a:prstGeom>
          <a:noFill/>
        </p:spPr>
        <p:txBody>
          <a:bodyPr wrap="square" rtlCol="0">
            <a:spAutoFit/>
          </a:bodyPr>
          <a:lstStyle/>
          <a:p>
            <a:pPr algn="ctr"/>
            <a:r>
              <a:rPr lang="fr-FR" sz="1300" dirty="0" smtClean="0"/>
              <a:t>Anatomie poignet (52’)</a:t>
            </a:r>
            <a:endParaRPr lang="fr-FR" sz="1300" dirty="0"/>
          </a:p>
          <a:p>
            <a:pPr algn="ctr"/>
            <a:r>
              <a:rPr lang="fr-FR" sz="1300" dirty="0" smtClean="0"/>
              <a:t>Syndrome Canal Carpien (1min 45)</a:t>
            </a:r>
          </a:p>
        </p:txBody>
      </p:sp>
      <p:sp>
        <p:nvSpPr>
          <p:cNvPr id="19" name="ZoneTexte 18"/>
          <p:cNvSpPr txBox="1"/>
          <p:nvPr/>
        </p:nvSpPr>
        <p:spPr>
          <a:xfrm>
            <a:off x="3517863" y="2596249"/>
            <a:ext cx="3494343" cy="492443"/>
          </a:xfrm>
          <a:prstGeom prst="rect">
            <a:avLst/>
          </a:prstGeom>
          <a:noFill/>
        </p:spPr>
        <p:txBody>
          <a:bodyPr wrap="square" rtlCol="0">
            <a:spAutoFit/>
          </a:bodyPr>
          <a:lstStyle/>
          <a:p>
            <a:pPr algn="ctr"/>
            <a:r>
              <a:rPr lang="fr-FR" sz="1300" dirty="0" smtClean="0"/>
              <a:t>Anatomie coude - épicondyle latérale (42’)</a:t>
            </a:r>
            <a:endParaRPr lang="fr-FR" sz="1300" dirty="0"/>
          </a:p>
          <a:p>
            <a:pPr algn="ctr"/>
            <a:r>
              <a:rPr lang="fr-FR" sz="1300" dirty="0" smtClean="0"/>
              <a:t>Epicondylite latérale (44’)</a:t>
            </a:r>
          </a:p>
        </p:txBody>
      </p:sp>
      <p:sp>
        <p:nvSpPr>
          <p:cNvPr id="20" name="ZoneTexte 19"/>
          <p:cNvSpPr txBox="1"/>
          <p:nvPr/>
        </p:nvSpPr>
        <p:spPr>
          <a:xfrm>
            <a:off x="6331533" y="2596248"/>
            <a:ext cx="3220942" cy="492443"/>
          </a:xfrm>
          <a:prstGeom prst="rect">
            <a:avLst/>
          </a:prstGeom>
          <a:noFill/>
        </p:spPr>
        <p:txBody>
          <a:bodyPr wrap="square" rtlCol="0">
            <a:spAutoFit/>
          </a:bodyPr>
          <a:lstStyle/>
          <a:p>
            <a:pPr algn="ctr"/>
            <a:r>
              <a:rPr lang="fr-FR" sz="1300" dirty="0" smtClean="0"/>
              <a:t>Anatomie coude – olécrane (42’)</a:t>
            </a:r>
            <a:endParaRPr lang="fr-FR" sz="1300" dirty="0"/>
          </a:p>
          <a:p>
            <a:pPr algn="ctr"/>
            <a:r>
              <a:rPr lang="fr-FR" sz="1300" dirty="0" smtClean="0"/>
              <a:t>Hygroma (44’)</a:t>
            </a:r>
          </a:p>
        </p:txBody>
      </p:sp>
      <p:sp>
        <p:nvSpPr>
          <p:cNvPr id="21" name="ZoneTexte 20"/>
          <p:cNvSpPr txBox="1"/>
          <p:nvPr/>
        </p:nvSpPr>
        <p:spPr>
          <a:xfrm>
            <a:off x="8973068" y="2588952"/>
            <a:ext cx="3291803" cy="492443"/>
          </a:xfrm>
          <a:prstGeom prst="rect">
            <a:avLst/>
          </a:prstGeom>
          <a:noFill/>
        </p:spPr>
        <p:txBody>
          <a:bodyPr wrap="square" rtlCol="0">
            <a:spAutoFit/>
          </a:bodyPr>
          <a:lstStyle/>
          <a:p>
            <a:pPr algn="ctr"/>
            <a:r>
              <a:rPr lang="fr-FR" sz="1300" dirty="0" smtClean="0"/>
              <a:t>Anatomie épaule (1min 39)</a:t>
            </a:r>
            <a:endParaRPr lang="fr-FR" sz="1300" dirty="0"/>
          </a:p>
          <a:p>
            <a:pPr algn="ctr"/>
            <a:r>
              <a:rPr lang="fr-FR" sz="1300" dirty="0" smtClean="0"/>
              <a:t>Syndrome Coiffe des Rotateurs (</a:t>
            </a:r>
            <a:r>
              <a:rPr lang="fr-FR" sz="1300" dirty="0"/>
              <a:t>2</a:t>
            </a:r>
            <a:r>
              <a:rPr lang="fr-FR" sz="1300" dirty="0" smtClean="0"/>
              <a:t>min 01)</a:t>
            </a:r>
          </a:p>
        </p:txBody>
      </p:sp>
      <p:sp>
        <p:nvSpPr>
          <p:cNvPr id="22" name="ZoneTexte 21"/>
          <p:cNvSpPr txBox="1"/>
          <p:nvPr/>
        </p:nvSpPr>
        <p:spPr>
          <a:xfrm>
            <a:off x="6111132" y="4571926"/>
            <a:ext cx="3532231" cy="523220"/>
          </a:xfrm>
          <a:prstGeom prst="rect">
            <a:avLst/>
          </a:prstGeom>
          <a:noFill/>
        </p:spPr>
        <p:txBody>
          <a:bodyPr wrap="square" rtlCol="0">
            <a:spAutoFit/>
          </a:bodyPr>
          <a:lstStyle/>
          <a:p>
            <a:pPr algn="ctr"/>
            <a:r>
              <a:rPr lang="fr-FR" sz="1400" dirty="0" smtClean="0"/>
              <a:t>Anatomie rachis cervical (1min 54)</a:t>
            </a:r>
            <a:endParaRPr lang="fr-FR" sz="1400" dirty="0"/>
          </a:p>
          <a:p>
            <a:pPr algn="ctr"/>
            <a:r>
              <a:rPr lang="fr-FR" sz="1400" dirty="0" smtClean="0"/>
              <a:t>Cervicalgie (1min 21)</a:t>
            </a:r>
          </a:p>
        </p:txBody>
      </p:sp>
      <p:sp>
        <p:nvSpPr>
          <p:cNvPr id="23" name="ZoneTexte 22"/>
          <p:cNvSpPr txBox="1"/>
          <p:nvPr/>
        </p:nvSpPr>
        <p:spPr>
          <a:xfrm>
            <a:off x="3301170" y="4557397"/>
            <a:ext cx="3532231" cy="523220"/>
          </a:xfrm>
          <a:prstGeom prst="rect">
            <a:avLst/>
          </a:prstGeom>
          <a:noFill/>
        </p:spPr>
        <p:txBody>
          <a:bodyPr wrap="square" rtlCol="0">
            <a:spAutoFit/>
          </a:bodyPr>
          <a:lstStyle/>
          <a:p>
            <a:pPr algn="ctr"/>
            <a:r>
              <a:rPr lang="fr-FR" sz="1400" dirty="0" smtClean="0"/>
              <a:t>Anatomie rachis lombaire (1min 42)</a:t>
            </a:r>
            <a:endParaRPr lang="fr-FR" sz="1400" dirty="0"/>
          </a:p>
          <a:p>
            <a:pPr algn="ctr"/>
            <a:r>
              <a:rPr lang="fr-FR" sz="1400" dirty="0" smtClean="0"/>
              <a:t>Lombalgie (1min 17)</a:t>
            </a:r>
          </a:p>
        </p:txBody>
      </p:sp>
      <p:sp>
        <p:nvSpPr>
          <p:cNvPr id="24" name="Titre 2"/>
          <p:cNvSpPr>
            <a:spLocks noGrp="1"/>
          </p:cNvSpPr>
          <p:nvPr>
            <p:ph type="title"/>
          </p:nvPr>
        </p:nvSpPr>
        <p:spPr>
          <a:xfrm>
            <a:off x="1595120" y="196853"/>
            <a:ext cx="9971238" cy="433070"/>
          </a:xfrm>
        </p:spPr>
        <p:txBody>
          <a:bodyPr>
            <a:normAutofit/>
          </a:bodyPr>
          <a:lstStyle/>
          <a:p>
            <a:r>
              <a:rPr lang="fr-FR" sz="2700" dirty="0" smtClean="0"/>
              <a:t>Animations 3D anatomie &amp; physiopathologie </a:t>
            </a:r>
            <a:r>
              <a:rPr lang="fr-FR" sz="2200" i="1" dirty="0" smtClean="0"/>
              <a:t>(2025) </a:t>
            </a:r>
            <a:endParaRPr lang="fr-FR" sz="2200" i="1" dirty="0"/>
          </a:p>
        </p:txBody>
      </p:sp>
    </p:spTree>
    <p:extLst>
      <p:ext uri="{BB962C8B-B14F-4D97-AF65-F5344CB8AC3E}">
        <p14:creationId xmlns:p14="http://schemas.microsoft.com/office/powerpoint/2010/main" val="28804940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97D461-3A27-4065-9E41-6CD8FD49463D}" type="datetime1">
              <a:rPr kumimoji="0" lang="fr-FR"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31/03/2025</a:t>
            </a:fld>
            <a:endParaRPr kumimoji="0" lang="fr-FR" sz="1200" b="0" i="0" u="none" strike="noStrike" kern="1200" cap="none" spc="0" normalizeH="0" baseline="0" noProof="0" dirty="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 name="Titre 2"/>
          <p:cNvSpPr>
            <a:spLocks noGrp="1"/>
          </p:cNvSpPr>
          <p:nvPr>
            <p:ph type="title"/>
          </p:nvPr>
        </p:nvSpPr>
        <p:spPr>
          <a:xfrm>
            <a:off x="1595120" y="196853"/>
            <a:ext cx="9971238" cy="433070"/>
          </a:xfrm>
        </p:spPr>
        <p:txBody>
          <a:bodyPr>
            <a:normAutofit/>
          </a:bodyPr>
          <a:lstStyle/>
          <a:p>
            <a:r>
              <a:rPr lang="fr-FR" sz="2700" dirty="0" smtClean="0"/>
              <a:t>Fictions</a:t>
            </a:r>
            <a:endParaRPr lang="fr-FR" sz="2200" i="1" dirty="0"/>
          </a:p>
        </p:txBody>
      </p:sp>
      <p:pic>
        <p:nvPicPr>
          <p:cNvPr id="2" name="Image 1"/>
          <p:cNvPicPr>
            <a:picLocks noChangeAspect="1"/>
          </p:cNvPicPr>
          <p:nvPr/>
        </p:nvPicPr>
        <p:blipFill>
          <a:blip r:embed="rId3"/>
          <a:stretch>
            <a:fillRect/>
          </a:stretch>
        </p:blipFill>
        <p:spPr>
          <a:xfrm>
            <a:off x="5725772" y="1360892"/>
            <a:ext cx="6265775" cy="3400210"/>
          </a:xfrm>
          <a:prstGeom prst="rect">
            <a:avLst/>
          </a:prstGeom>
        </p:spPr>
      </p:pic>
      <p:sp>
        <p:nvSpPr>
          <p:cNvPr id="25" name="ZoneTexte 24"/>
          <p:cNvSpPr txBox="1"/>
          <p:nvPr/>
        </p:nvSpPr>
        <p:spPr>
          <a:xfrm>
            <a:off x="1879446" y="1838550"/>
            <a:ext cx="2894389" cy="646331"/>
          </a:xfrm>
          <a:prstGeom prst="rect">
            <a:avLst/>
          </a:prstGeom>
          <a:noFill/>
        </p:spPr>
        <p:txBody>
          <a:bodyPr wrap="square" rtlCol="0">
            <a:spAutoFit/>
          </a:bodyPr>
          <a:lstStyle/>
          <a:p>
            <a:r>
              <a:rPr lang="fr-FR" dirty="0" smtClean="0"/>
              <a:t>Secteur : EPHAD </a:t>
            </a:r>
          </a:p>
          <a:p>
            <a:r>
              <a:rPr lang="fr-FR" dirty="0" smtClean="0"/>
              <a:t>Durée : 4min 30</a:t>
            </a:r>
          </a:p>
        </p:txBody>
      </p:sp>
      <p:sp>
        <p:nvSpPr>
          <p:cNvPr id="3" name="Rectangle 2"/>
          <p:cNvSpPr/>
          <p:nvPr/>
        </p:nvSpPr>
        <p:spPr>
          <a:xfrm>
            <a:off x="1879446" y="2790060"/>
            <a:ext cx="3846326" cy="1107996"/>
          </a:xfrm>
          <a:prstGeom prst="rect">
            <a:avLst/>
          </a:prstGeom>
        </p:spPr>
        <p:txBody>
          <a:bodyPr wrap="square">
            <a:spAutoFit/>
          </a:bodyPr>
          <a:lstStyle/>
          <a:p>
            <a:r>
              <a:rPr lang="fr-FR" dirty="0" smtClean="0"/>
              <a:t>Objectifs pédagogiques </a:t>
            </a:r>
          </a:p>
          <a:p>
            <a:pPr marL="285750" indent="-285750">
              <a:buFont typeface="Wingdings" panose="05000000000000000000" pitchFamily="2" charset="2"/>
              <a:buChar char="Ø"/>
            </a:pPr>
            <a:r>
              <a:rPr lang="fr-FR" sz="1600" dirty="0" smtClean="0"/>
              <a:t>Identifier les </a:t>
            </a:r>
            <a:r>
              <a:rPr lang="fr-FR" sz="1600" dirty="0"/>
              <a:t>facteurs de risques </a:t>
            </a:r>
            <a:endParaRPr lang="fr-FR" sz="1600" dirty="0" smtClean="0"/>
          </a:p>
          <a:p>
            <a:pPr marL="285750" indent="-285750">
              <a:buFont typeface="Wingdings" panose="05000000000000000000" pitchFamily="2" charset="2"/>
              <a:buChar char="Ø"/>
            </a:pPr>
            <a:r>
              <a:rPr lang="fr-FR" sz="1600" dirty="0" smtClean="0"/>
              <a:t>Mettre </a:t>
            </a:r>
            <a:r>
              <a:rPr lang="fr-FR" sz="1600" dirty="0"/>
              <a:t>en lien les facteurs de risques avec les </a:t>
            </a:r>
            <a:r>
              <a:rPr lang="fr-FR" sz="1600" dirty="0" smtClean="0"/>
              <a:t>déterminants potentiels </a:t>
            </a:r>
            <a:endParaRPr lang="fr-FR" sz="1600" dirty="0"/>
          </a:p>
        </p:txBody>
      </p:sp>
    </p:spTree>
    <p:extLst>
      <p:ext uri="{BB962C8B-B14F-4D97-AF65-F5344CB8AC3E}">
        <p14:creationId xmlns:p14="http://schemas.microsoft.com/office/powerpoint/2010/main" val="38598897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97D461-3A27-4065-9E41-6CD8FD49463D}" type="datetime1">
              <a:rPr kumimoji="0" lang="fr-FR" sz="1200" b="0" i="0" u="none" strike="noStrike" kern="1200" cap="none" spc="0" normalizeH="0" baseline="0" noProof="0" smtClean="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31/03/2025</a:t>
            </a:fld>
            <a:endParaRPr kumimoji="0" lang="fr-FR" sz="1200" b="0" i="0" u="none" strike="noStrike" kern="1200" cap="none" spc="0" normalizeH="0" baseline="0" noProof="0" dirty="0">
              <a:ln>
                <a:noFill/>
              </a:ln>
              <a:solidFill>
                <a:prstClr val="black">
                  <a:tint val="75000"/>
                </a:prst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 name="Titre 2"/>
          <p:cNvSpPr>
            <a:spLocks noGrp="1"/>
          </p:cNvSpPr>
          <p:nvPr>
            <p:ph type="title"/>
          </p:nvPr>
        </p:nvSpPr>
        <p:spPr>
          <a:xfrm>
            <a:off x="1595120" y="196853"/>
            <a:ext cx="9971238" cy="433070"/>
          </a:xfrm>
        </p:spPr>
        <p:txBody>
          <a:bodyPr>
            <a:normAutofit/>
          </a:bodyPr>
          <a:lstStyle/>
          <a:p>
            <a:r>
              <a:rPr lang="fr-FR" sz="2700" dirty="0" smtClean="0"/>
              <a:t>Fictions</a:t>
            </a:r>
            <a:endParaRPr lang="fr-FR" sz="2200" i="1" dirty="0"/>
          </a:p>
        </p:txBody>
      </p:sp>
      <p:pic>
        <p:nvPicPr>
          <p:cNvPr id="6" name="Image 5"/>
          <p:cNvPicPr>
            <a:picLocks noChangeAspect="1"/>
          </p:cNvPicPr>
          <p:nvPr/>
        </p:nvPicPr>
        <p:blipFill>
          <a:blip r:embed="rId3"/>
          <a:stretch>
            <a:fillRect/>
          </a:stretch>
        </p:blipFill>
        <p:spPr>
          <a:xfrm>
            <a:off x="1283110" y="1783428"/>
            <a:ext cx="4474787" cy="2420062"/>
          </a:xfrm>
          <a:prstGeom prst="rect">
            <a:avLst/>
          </a:prstGeom>
        </p:spPr>
      </p:pic>
      <p:sp>
        <p:nvSpPr>
          <p:cNvPr id="30" name="Rectangle 29"/>
          <p:cNvSpPr/>
          <p:nvPr/>
        </p:nvSpPr>
        <p:spPr>
          <a:xfrm>
            <a:off x="1283110" y="4393453"/>
            <a:ext cx="5016090" cy="1354217"/>
          </a:xfrm>
          <a:prstGeom prst="rect">
            <a:avLst/>
          </a:prstGeom>
        </p:spPr>
        <p:txBody>
          <a:bodyPr wrap="square">
            <a:spAutoFit/>
          </a:bodyPr>
          <a:lstStyle/>
          <a:p>
            <a:r>
              <a:rPr lang="fr-FR" dirty="0" smtClean="0"/>
              <a:t>Objectifs pédagogiques </a:t>
            </a:r>
          </a:p>
          <a:p>
            <a:pPr marL="285750" lvl="0" indent="-285750">
              <a:buFont typeface="Wingdings" panose="05000000000000000000" pitchFamily="2" charset="2"/>
              <a:buChar char="Ø"/>
            </a:pPr>
            <a:r>
              <a:rPr lang="fr-FR" sz="1600" dirty="0" smtClean="0"/>
              <a:t>Repérer </a:t>
            </a:r>
            <a:r>
              <a:rPr lang="fr-FR" sz="1600" dirty="0"/>
              <a:t>les </a:t>
            </a:r>
            <a:r>
              <a:rPr lang="fr-FR" sz="1600" dirty="0" smtClean="0"/>
              <a:t>variabilités </a:t>
            </a:r>
            <a:r>
              <a:rPr lang="fr-FR" sz="1600" dirty="0"/>
              <a:t>que les opérateurs sont susceptibles de </a:t>
            </a:r>
            <a:r>
              <a:rPr lang="fr-FR" sz="1600" dirty="0" smtClean="0"/>
              <a:t>rencontrer</a:t>
            </a:r>
          </a:p>
          <a:p>
            <a:pPr marL="285750" lvl="0" indent="-285750">
              <a:buFont typeface="Wingdings" panose="05000000000000000000" pitchFamily="2" charset="2"/>
              <a:buChar char="Ø"/>
            </a:pPr>
            <a:r>
              <a:rPr lang="fr-FR" sz="1600" dirty="0" smtClean="0"/>
              <a:t>Identifier </a:t>
            </a:r>
            <a:r>
              <a:rPr lang="fr-FR" sz="1600" dirty="0"/>
              <a:t>la diversité gestuelle mis en œuvre </a:t>
            </a:r>
            <a:endParaRPr lang="fr-FR" sz="1600" dirty="0" smtClean="0"/>
          </a:p>
          <a:p>
            <a:pPr marL="285750" lvl="0" indent="-285750">
              <a:buFont typeface="Wingdings" panose="05000000000000000000" pitchFamily="2" charset="2"/>
              <a:buChar char="Ø"/>
            </a:pPr>
            <a:r>
              <a:rPr lang="fr-FR" sz="1600" dirty="0" smtClean="0"/>
              <a:t>Repérer les diverses dimensions de l’activité de travail</a:t>
            </a:r>
            <a:endParaRPr lang="fr-FR" sz="1600" dirty="0"/>
          </a:p>
        </p:txBody>
      </p:sp>
      <p:sp>
        <p:nvSpPr>
          <p:cNvPr id="13" name="ZoneTexte 12"/>
          <p:cNvSpPr txBox="1"/>
          <p:nvPr/>
        </p:nvSpPr>
        <p:spPr>
          <a:xfrm>
            <a:off x="1442720" y="1114147"/>
            <a:ext cx="2894389" cy="646331"/>
          </a:xfrm>
          <a:prstGeom prst="rect">
            <a:avLst/>
          </a:prstGeom>
          <a:noFill/>
        </p:spPr>
        <p:txBody>
          <a:bodyPr wrap="square" rtlCol="0">
            <a:spAutoFit/>
          </a:bodyPr>
          <a:lstStyle/>
          <a:p>
            <a:r>
              <a:rPr lang="fr-FR" dirty="0" smtClean="0"/>
              <a:t>Secteur : Logistique</a:t>
            </a:r>
          </a:p>
          <a:p>
            <a:r>
              <a:rPr lang="fr-FR" dirty="0" smtClean="0"/>
              <a:t>Durée : 7min</a:t>
            </a:r>
          </a:p>
        </p:txBody>
      </p:sp>
      <p:sp>
        <p:nvSpPr>
          <p:cNvPr id="15" name="Rectangle 14"/>
          <p:cNvSpPr/>
          <p:nvPr/>
        </p:nvSpPr>
        <p:spPr>
          <a:xfrm>
            <a:off x="7091571" y="3815940"/>
            <a:ext cx="4711288" cy="2339102"/>
          </a:xfrm>
          <a:prstGeom prst="rect">
            <a:avLst/>
          </a:prstGeom>
        </p:spPr>
        <p:txBody>
          <a:bodyPr wrap="square">
            <a:spAutoFit/>
          </a:bodyPr>
          <a:lstStyle/>
          <a:p>
            <a:r>
              <a:rPr lang="fr-FR" dirty="0" smtClean="0"/>
              <a:t>Objectifs pédagogiques </a:t>
            </a:r>
          </a:p>
          <a:p>
            <a:pPr marL="285750" lvl="0" indent="-285750">
              <a:buFont typeface="Wingdings" panose="05000000000000000000" pitchFamily="2" charset="2"/>
              <a:buChar char="Ø"/>
            </a:pPr>
            <a:r>
              <a:rPr lang="fr-FR" sz="1600" dirty="0" smtClean="0"/>
              <a:t>Identifier les ressources influant positivement le niveau de marge de </a:t>
            </a:r>
            <a:r>
              <a:rPr lang="fr-FR" sz="1600" dirty="0" err="1" smtClean="0"/>
              <a:t>manoeuvre</a:t>
            </a:r>
            <a:endParaRPr lang="fr-FR" sz="1600" dirty="0" smtClean="0"/>
          </a:p>
          <a:p>
            <a:pPr marL="285750" lvl="0" indent="-285750">
              <a:buFont typeface="Wingdings" panose="05000000000000000000" pitchFamily="2" charset="2"/>
              <a:buChar char="Ø"/>
            </a:pPr>
            <a:r>
              <a:rPr lang="fr-FR" sz="1600" dirty="0" smtClean="0"/>
              <a:t>Repérer l’impact </a:t>
            </a:r>
            <a:r>
              <a:rPr lang="fr-FR" sz="1600" dirty="0"/>
              <a:t>d’une réduction de la marge de manœuvre sur les possibilités d’élaborer des façons de faire permettant de concilier santé et performance (in fine, les conditions de réalisation du travail peuvent conduire à déployer un </a:t>
            </a:r>
            <a:r>
              <a:rPr lang="fr-FR" sz="1600" dirty="0" smtClean="0"/>
              <a:t>geste contraint, </a:t>
            </a:r>
            <a:r>
              <a:rPr lang="fr-FR" sz="1600" dirty="0"/>
              <a:t>favorisant l’apparition de TMS</a:t>
            </a:r>
            <a:r>
              <a:rPr lang="fr-FR" sz="1600" dirty="0" smtClean="0"/>
              <a:t>).</a:t>
            </a:r>
          </a:p>
        </p:txBody>
      </p:sp>
      <p:sp>
        <p:nvSpPr>
          <p:cNvPr id="16" name="ZoneTexte 15"/>
          <p:cNvSpPr txBox="1"/>
          <p:nvPr/>
        </p:nvSpPr>
        <p:spPr>
          <a:xfrm>
            <a:off x="7251181" y="536634"/>
            <a:ext cx="2894389" cy="646331"/>
          </a:xfrm>
          <a:prstGeom prst="rect">
            <a:avLst/>
          </a:prstGeom>
          <a:noFill/>
        </p:spPr>
        <p:txBody>
          <a:bodyPr wrap="square" rtlCol="0">
            <a:spAutoFit/>
          </a:bodyPr>
          <a:lstStyle/>
          <a:p>
            <a:r>
              <a:rPr lang="fr-FR" dirty="0" smtClean="0"/>
              <a:t>Secteur : Logistique</a:t>
            </a:r>
          </a:p>
          <a:p>
            <a:r>
              <a:rPr lang="fr-FR" dirty="0" smtClean="0"/>
              <a:t>Durée : 7min 30</a:t>
            </a:r>
          </a:p>
        </p:txBody>
      </p:sp>
      <p:pic>
        <p:nvPicPr>
          <p:cNvPr id="5" name="Image 4"/>
          <p:cNvPicPr>
            <a:picLocks noChangeAspect="1"/>
          </p:cNvPicPr>
          <p:nvPr/>
        </p:nvPicPr>
        <p:blipFill>
          <a:blip r:embed="rId4"/>
          <a:stretch>
            <a:fillRect/>
          </a:stretch>
        </p:blipFill>
        <p:spPr>
          <a:xfrm>
            <a:off x="6800868" y="1276763"/>
            <a:ext cx="4540081" cy="2349214"/>
          </a:xfrm>
          <a:prstGeom prst="rect">
            <a:avLst/>
          </a:prstGeom>
        </p:spPr>
      </p:pic>
    </p:spTree>
    <p:extLst>
      <p:ext uri="{BB962C8B-B14F-4D97-AF65-F5344CB8AC3E}">
        <p14:creationId xmlns:p14="http://schemas.microsoft.com/office/powerpoint/2010/main" val="3363206120"/>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50713</TotalTime>
  <Words>357</Words>
  <Application>Microsoft Office PowerPoint</Application>
  <PresentationFormat>Grand écran</PresentationFormat>
  <Paragraphs>55</Paragraphs>
  <Slides>6</Slides>
  <Notes>5</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6</vt:i4>
      </vt:variant>
    </vt:vector>
  </HeadingPairs>
  <TitlesOfParts>
    <vt:vector size="14" baseType="lpstr">
      <vt:lpstr>Arial</vt:lpstr>
      <vt:lpstr>Calibri</vt:lpstr>
      <vt:lpstr>Calibri Light</vt:lpstr>
      <vt:lpstr>Tahoma</vt:lpstr>
      <vt:lpstr>Verdana</vt:lpstr>
      <vt:lpstr>Wingdings</vt:lpstr>
      <vt:lpstr>Wingdings 2</vt:lpstr>
      <vt:lpstr>Thème Office</vt:lpstr>
      <vt:lpstr>Présentation PowerPoint</vt:lpstr>
      <vt:lpstr>Animations 3D anatomie &amp; physiopathologie (DV 0300_2001) </vt:lpstr>
      <vt:lpstr>Animations 3D anatomie &amp; physiopathologie (DV 0300_2001) </vt:lpstr>
      <vt:lpstr>Animations 3D anatomie &amp; physiopathologie (2025) </vt:lpstr>
      <vt:lpstr>Fictions</vt:lpstr>
      <vt:lpstr>Fictions</vt:lpstr>
    </vt:vector>
  </TitlesOfParts>
  <Company>INRS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Alexandre VASSELIN</dc:creator>
  <cp:lastModifiedBy>PARVEDY ELODIE (CGSS REUNION)</cp:lastModifiedBy>
  <cp:revision>328</cp:revision>
  <dcterms:created xsi:type="dcterms:W3CDTF">2021-10-04T16:50:15Z</dcterms:created>
  <dcterms:modified xsi:type="dcterms:W3CDTF">2025-03-31T05:31:56Z</dcterms:modified>
</cp:coreProperties>
</file>